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20" r:id="rId2"/>
    <p:sldId id="443" r:id="rId3"/>
    <p:sldId id="513" r:id="rId4"/>
    <p:sldId id="505" r:id="rId5"/>
    <p:sldId id="514" r:id="rId6"/>
    <p:sldId id="507" r:id="rId7"/>
    <p:sldId id="516" r:id="rId8"/>
    <p:sldId id="517" r:id="rId9"/>
    <p:sldId id="518" r:id="rId10"/>
    <p:sldId id="511" r:id="rId11"/>
    <p:sldId id="521" r:id="rId12"/>
  </p:sldIdLst>
  <p:sldSz cx="9144000" cy="5143500" type="screen16x9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an Venema" initials="RV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D70"/>
    <a:srgbClr val="70B826"/>
    <a:srgbClr val="70A426"/>
    <a:srgbClr val="0F848E"/>
    <a:srgbClr val="94C11F"/>
    <a:srgbClr val="3FCF46"/>
    <a:srgbClr val="009AC7"/>
    <a:srgbClr val="A6245F"/>
    <a:srgbClr val="56A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77396" autoAdjust="0"/>
  </p:normalViewPr>
  <p:slideViewPr>
    <p:cSldViewPr>
      <p:cViewPr varScale="1">
        <p:scale>
          <a:sx n="93" d="100"/>
          <a:sy n="93" d="100"/>
        </p:scale>
        <p:origin x="1302" y="4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0BB2B-EB70-487E-84D6-6A051A8DA394}" type="datetimeFigureOut">
              <a:rPr lang="nl-NL" smtClean="0"/>
              <a:t>6-6-2019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6E6D8-2550-487D-A72A-6216A4BD8C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5204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DA37E-E9E3-4354-BB80-8199A4B113B1}" type="datetimeFigureOut">
              <a:rPr lang="nl-NL" smtClean="0"/>
              <a:t>6-6-2019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612A1-79A4-466A-B369-A848559B23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5147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4CDC-537E-4641-8FFC-E445658D56D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1228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 smtClean="0"/>
              <a:t>Accountmanager Lorraine Wijnandts </a:t>
            </a:r>
          </a:p>
          <a:p>
            <a:pPr marL="171450" indent="-171450">
              <a:buFontTx/>
              <a:buChar char="-"/>
            </a:pPr>
            <a:r>
              <a:rPr lang="nl-NL" dirty="0" smtClean="0"/>
              <a:t>Binnendienst</a:t>
            </a:r>
            <a:r>
              <a:rPr lang="nl-NL" baseline="0" dirty="0" smtClean="0"/>
              <a:t> medewerker Jasper Reuvers</a:t>
            </a:r>
          </a:p>
          <a:p>
            <a:pPr marL="171450" indent="-171450">
              <a:buFontTx/>
              <a:buChar char="-"/>
            </a:pPr>
            <a:endParaRPr lang="nl-NL" baseline="0" dirty="0" smtClean="0"/>
          </a:p>
          <a:p>
            <a:pPr marL="171450" indent="-171450">
              <a:buFontTx/>
              <a:buChar char="-"/>
            </a:pPr>
            <a:r>
              <a:rPr lang="nl-NL" baseline="0" dirty="0" smtClean="0"/>
              <a:t>Contactpersonen Lilian Doldersum en Sharon Djababoe, kunnen er wegens omstandigheden vandaag niet bijzijn.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4CDC-537E-4641-8FFC-E445658D56D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3358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 smtClean="0"/>
              <a:t>Accountmanager Lorraine Wijnandts </a:t>
            </a:r>
          </a:p>
          <a:p>
            <a:pPr marL="171450" indent="-171450">
              <a:buFontTx/>
              <a:buChar char="-"/>
            </a:pPr>
            <a:r>
              <a:rPr lang="nl-NL" dirty="0" smtClean="0"/>
              <a:t>Binnendienst</a:t>
            </a:r>
            <a:r>
              <a:rPr lang="nl-NL" baseline="0" dirty="0" smtClean="0"/>
              <a:t> medewerker Jasper Reuvers</a:t>
            </a:r>
          </a:p>
          <a:p>
            <a:pPr marL="171450" indent="-171450">
              <a:buFontTx/>
              <a:buChar char="-"/>
            </a:pPr>
            <a:endParaRPr lang="nl-NL" baseline="0" dirty="0" smtClean="0"/>
          </a:p>
          <a:p>
            <a:pPr marL="171450" indent="-171450">
              <a:buFontTx/>
              <a:buChar char="-"/>
            </a:pPr>
            <a:r>
              <a:rPr lang="nl-NL" baseline="0" dirty="0" smtClean="0"/>
              <a:t>Contactpersonen Lilian Doldersum en Sharon Djababoe, kunnen er wegens omstandigheden vandaag niet bijzijn.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4CDC-537E-4641-8FFC-E445658D56D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1353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4CDC-537E-4641-8FFC-E445658D56D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3820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4CDC-537E-4641-8FFC-E445658D56D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9792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4CDC-537E-4641-8FFC-E445658D56D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1435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4CDC-537E-4641-8FFC-E445658D56D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8928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4CDC-537E-4641-8FFC-E445658D56D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000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smtClean="0">
                <a:solidFill>
                  <a:schemeClr val="bg1"/>
                </a:solidFill>
                <a:latin typeface="+mn-lt"/>
                <a:ea typeface="Yu Gothic UI Semibold" panose="020B0700000000000000" pitchFamily="34" charset="-128"/>
                <a:cs typeface="+mn-cs"/>
              </a:rPr>
              <a:t>Wie, welke behoefte? Wat is de impact en potentie? Institutioneel (zorg)</a:t>
            </a:r>
          </a:p>
          <a:p>
            <a:endParaRPr lang="nl-NL" sz="1200" kern="1200" smtClean="0">
              <a:solidFill>
                <a:schemeClr val="bg1"/>
              </a:solidFill>
              <a:latin typeface="+mn-lt"/>
              <a:ea typeface="Yu Gothic UI Semibold" panose="020B0700000000000000" pitchFamily="34" charset="-128"/>
              <a:cs typeface="+mn-cs"/>
            </a:endParaRPr>
          </a:p>
          <a:p>
            <a:r>
              <a:rPr lang="nl-NL" sz="1200" kern="1200" smtClean="0">
                <a:solidFill>
                  <a:schemeClr val="bg1"/>
                </a:solidFill>
                <a:latin typeface="+mn-lt"/>
                <a:ea typeface="Yu Gothic UI Semibold" panose="020B0700000000000000" pitchFamily="34" charset="-128"/>
                <a:cs typeface="+mn-cs"/>
              </a:rPr>
              <a:t>Eenvoudig op te schalen door eigen productielocatie, korte keten, hoeveel hectare veldbonen? Hoeveel kg meel? </a:t>
            </a:r>
            <a:r>
              <a:rPr lang="nl-NL" sz="1200" smtClean="0">
                <a:solidFill>
                  <a:schemeClr val="bg1"/>
                </a:solidFill>
                <a:ea typeface="Yu Gothic UI Semibold" panose="020B0700000000000000" pitchFamily="34" charset="-128"/>
              </a:rPr>
              <a:t>Hoeveel regionale tomen varkens /kuddes runderen?</a:t>
            </a:r>
            <a:r>
              <a:rPr lang="nl-NL" sz="1200" kern="1200" smtClean="0">
                <a:solidFill>
                  <a:schemeClr val="bg1"/>
                </a:solidFill>
                <a:latin typeface="+mn-lt"/>
                <a:ea typeface="Yu Gothic UI Semibold" panose="020B0700000000000000" pitchFamily="34" charset="-128"/>
                <a:cs typeface="+mn-cs"/>
              </a:rPr>
              <a:t> Hoeveel ballen?</a:t>
            </a:r>
          </a:p>
          <a:p>
            <a:r>
              <a:rPr lang="nl-NL" sz="1200" kern="1200" smtClean="0">
                <a:solidFill>
                  <a:schemeClr val="bg1"/>
                </a:solidFill>
                <a:latin typeface="+mn-lt"/>
                <a:ea typeface="Yu Gothic UI Semibold" panose="020B0700000000000000" pitchFamily="34" charset="-128"/>
                <a:cs typeface="+mn-cs"/>
              </a:rPr>
              <a:t>Schaalbaarheid richting horecasegment via HANOS, 19 vestigingen NL + Belgie</a:t>
            </a:r>
          </a:p>
          <a:p>
            <a:endParaRPr lang="nl-NL" sz="1200" kern="1200" smtClean="0">
              <a:solidFill>
                <a:schemeClr val="bg1"/>
              </a:solidFill>
              <a:latin typeface="+mn-lt"/>
              <a:ea typeface="Yu Gothic UI Semibold" panose="020B0700000000000000" pitchFamily="34" charset="-128"/>
              <a:cs typeface="+mn-cs"/>
            </a:endParaRPr>
          </a:p>
          <a:p>
            <a:r>
              <a:rPr lang="nl-NL" sz="1200" kern="1200" smtClean="0">
                <a:solidFill>
                  <a:schemeClr val="bg1"/>
                </a:solidFill>
                <a:latin typeface="+mn-lt"/>
                <a:ea typeface="Yu Gothic UI Semibold" panose="020B0700000000000000" pitchFamily="34" charset="-128"/>
                <a:cs typeface="+mn-cs"/>
              </a:rPr>
              <a:t>Wat voegt het toe? Waar zijn eiwitten belangrijk?</a:t>
            </a:r>
            <a:endParaRPr lang="nl-NL" sz="1200" kern="1200" dirty="0">
              <a:solidFill>
                <a:schemeClr val="bg1"/>
              </a:solidFill>
              <a:latin typeface="+mn-lt"/>
              <a:ea typeface="Yu Gothic UI Semibold" panose="020B0700000000000000" pitchFamily="34" charset="-128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4CDC-537E-4641-8FFC-E445658D56D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3517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 smtClean="0">
                <a:solidFill>
                  <a:schemeClr val="bg1"/>
                </a:solidFill>
                <a:ea typeface="Yu Gothic UI Semibold" panose="020B0700000000000000" pitchFamily="34" charset="-128"/>
              </a:rPr>
              <a:t>Waar sta je? Waar wil je heen? Wat ambieer je? Wat heb je nodig?</a:t>
            </a:r>
          </a:p>
          <a:p>
            <a:endParaRPr lang="nl-NL" sz="1200" dirty="0" smtClean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r>
              <a:rPr lang="nl-NL" sz="1200" dirty="0" smtClean="0">
                <a:solidFill>
                  <a:schemeClr val="bg1"/>
                </a:solidFill>
                <a:ea typeface="Yu Gothic UI Semibold" panose="020B0700000000000000" pitchFamily="34" charset="-128"/>
              </a:rPr>
              <a:t>Productgamma verbreden</a:t>
            </a:r>
          </a:p>
          <a:p>
            <a:endParaRPr lang="nl-NL" sz="1200" dirty="0" smtClean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r>
              <a:rPr lang="nl-NL" sz="1200" dirty="0" smtClean="0">
                <a:solidFill>
                  <a:schemeClr val="bg1"/>
                </a:solidFill>
                <a:ea typeface="Yu Gothic UI Semibold" panose="020B0700000000000000" pitchFamily="34" charset="-128"/>
              </a:rPr>
              <a:t>Andere productgroepen onderzoeken.</a:t>
            </a:r>
          </a:p>
          <a:p>
            <a:endParaRPr lang="nl-NL" sz="1200" dirty="0" smtClean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r>
              <a:rPr lang="nl-NL" sz="1200" dirty="0" smtClean="0">
                <a:solidFill>
                  <a:schemeClr val="bg1"/>
                </a:solidFill>
                <a:ea typeface="Yu Gothic UI Semibold" panose="020B0700000000000000" pitchFamily="34" charset="-128"/>
              </a:rPr>
              <a:t>Andere toeleverancier </a:t>
            </a:r>
            <a:r>
              <a:rPr lang="nl-NL" sz="1200" dirty="0" err="1" smtClean="0">
                <a:solidFill>
                  <a:schemeClr val="bg1"/>
                </a:solidFill>
                <a:ea typeface="Yu Gothic UI Semibold" panose="020B0700000000000000" pitchFamily="34" charset="-128"/>
              </a:rPr>
              <a:t>uitgedaagt</a:t>
            </a:r>
            <a:r>
              <a:rPr lang="nl-NL" sz="1200" dirty="0" smtClean="0">
                <a:solidFill>
                  <a:schemeClr val="bg1"/>
                </a:solidFill>
                <a:ea typeface="Yu Gothic UI Semibold" panose="020B0700000000000000" pitchFamily="34" charset="-128"/>
              </a:rPr>
              <a:t> en in stelling gebracht (bakker </a:t>
            </a:r>
            <a:r>
              <a:rPr lang="nl-NL" sz="1200" dirty="0" err="1" smtClean="0">
                <a:solidFill>
                  <a:schemeClr val="bg1"/>
                </a:solidFill>
                <a:ea typeface="Yu Gothic UI Semibold" panose="020B0700000000000000" pitchFamily="34" charset="-128"/>
              </a:rPr>
              <a:t>beukeveld</a:t>
            </a:r>
            <a:r>
              <a:rPr lang="nl-NL" sz="1200" dirty="0" smtClean="0">
                <a:solidFill>
                  <a:schemeClr val="bg1"/>
                </a:solidFill>
                <a:ea typeface="Yu Gothic UI Semibold" panose="020B0700000000000000" pitchFamily="34" charset="-128"/>
              </a:rPr>
              <a:t>)</a:t>
            </a:r>
            <a:endParaRPr lang="nl-NL" sz="1200" dirty="0" smtClean="0">
              <a:solidFill>
                <a:schemeClr val="bg1"/>
              </a:solidFill>
              <a:ea typeface="Yu Gothic UI Semibold" panose="020B0700000000000000" pitchFamily="34" charset="-128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4CDC-537E-4641-8FFC-E445658D56D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3240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B4CDC-537E-4641-8FFC-E445658D56D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939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229-C81C-431F-9BC7-347E945D4B40}" type="datetimeFigureOut">
              <a:rPr lang="nl-NL" smtClean="0"/>
              <a:t>6-6-2019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A097-315E-4B33-A93D-633005A2A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71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229-C81C-431F-9BC7-347E945D4B40}" type="datetimeFigureOut">
              <a:rPr lang="nl-NL" smtClean="0"/>
              <a:t>6-6-2019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A097-315E-4B33-A93D-633005A2A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2899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229-C81C-431F-9BC7-347E945D4B40}" type="datetimeFigureOut">
              <a:rPr lang="nl-NL" smtClean="0"/>
              <a:t>6-6-2019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A097-315E-4B33-A93D-633005A2A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358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229-C81C-431F-9BC7-347E945D4B40}" type="datetimeFigureOut">
              <a:rPr lang="nl-NL" smtClean="0"/>
              <a:t>6-6-2019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A097-315E-4B33-A93D-633005A2A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00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229-C81C-431F-9BC7-347E945D4B40}" type="datetimeFigureOut">
              <a:rPr lang="nl-NL" smtClean="0"/>
              <a:t>6-6-2019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A097-315E-4B33-A93D-633005A2A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723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229-C81C-431F-9BC7-347E945D4B40}" type="datetimeFigureOut">
              <a:rPr lang="nl-NL" smtClean="0"/>
              <a:t>6-6-2019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A097-315E-4B33-A93D-633005A2A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684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229-C81C-431F-9BC7-347E945D4B40}" type="datetimeFigureOut">
              <a:rPr lang="nl-NL" smtClean="0"/>
              <a:t>6-6-2019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A097-315E-4B33-A93D-633005A2A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64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229-C81C-431F-9BC7-347E945D4B40}" type="datetimeFigureOut">
              <a:rPr lang="nl-NL" smtClean="0"/>
              <a:t>6-6-2019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A097-315E-4B33-A93D-633005A2A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0274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229-C81C-431F-9BC7-347E945D4B40}" type="datetimeFigureOut">
              <a:rPr lang="nl-NL" smtClean="0"/>
              <a:t>6-6-2019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A097-315E-4B33-A93D-633005A2A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185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229-C81C-431F-9BC7-347E945D4B40}" type="datetimeFigureOut">
              <a:rPr lang="nl-NL" smtClean="0"/>
              <a:t>6-6-2019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A097-315E-4B33-A93D-633005A2A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691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229-C81C-431F-9BC7-347E945D4B40}" type="datetimeFigureOut">
              <a:rPr lang="nl-NL" smtClean="0"/>
              <a:t>6-6-2019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A097-315E-4B33-A93D-633005A2A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88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70229-C81C-431F-9BC7-347E945D4B40}" type="datetimeFigureOut">
              <a:rPr lang="nl-NL" smtClean="0"/>
              <a:t>6-6-2019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FA097-315E-4B33-A93D-633005A2A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34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2" t="13937"/>
          <a:stretch/>
        </p:blipFill>
        <p:spPr>
          <a:xfrm flipH="1">
            <a:off x="1522581" y="0"/>
            <a:ext cx="7657929" cy="5144180"/>
          </a:xfrm>
          <a:prstGeom prst="rect">
            <a:avLst/>
          </a:prstGeom>
        </p:spPr>
      </p:pic>
      <p:sp>
        <p:nvSpPr>
          <p:cNvPr id="24" name="Rechthoek 23"/>
          <p:cNvSpPr/>
          <p:nvPr/>
        </p:nvSpPr>
        <p:spPr>
          <a:xfrm>
            <a:off x="0" y="1"/>
            <a:ext cx="3491880" cy="5143499"/>
          </a:xfrm>
          <a:prstGeom prst="rect">
            <a:avLst/>
          </a:prstGeom>
          <a:solidFill>
            <a:srgbClr val="666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2739">
            <a:off x="39483" y="4350651"/>
            <a:ext cx="771945" cy="607200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988" y="-573460"/>
            <a:ext cx="4968552" cy="4891418"/>
          </a:xfrm>
          <a:prstGeom prst="rect">
            <a:avLst/>
          </a:prstGeom>
        </p:spPr>
      </p:pic>
      <p:sp>
        <p:nvSpPr>
          <p:cNvPr id="29" name="Tekstvak 28"/>
          <p:cNvSpPr txBox="1"/>
          <p:nvPr/>
        </p:nvSpPr>
        <p:spPr>
          <a:xfrm>
            <a:off x="700337" y="4165001"/>
            <a:ext cx="384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+mj-lt"/>
                <a:ea typeface="Yu Gothic UI Semibold" panose="020B0700000000000000" pitchFamily="34" charset="-128"/>
              </a:rPr>
              <a:t>WOENSDAG 12 JUNI 2019</a:t>
            </a:r>
            <a:endParaRPr lang="nl-NL" b="1" dirty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</p:txBody>
      </p:sp>
      <p:sp>
        <p:nvSpPr>
          <p:cNvPr id="30" name="Tijdelijke aanduiding voor tekst 5"/>
          <p:cNvSpPr txBox="1">
            <a:spLocks/>
          </p:cNvSpPr>
          <p:nvPr/>
        </p:nvSpPr>
        <p:spPr>
          <a:xfrm>
            <a:off x="700337" y="4514219"/>
            <a:ext cx="3672408" cy="97759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400" dirty="0" smtClean="0">
                <a:solidFill>
                  <a:schemeClr val="bg1"/>
                </a:solidFill>
              </a:rPr>
              <a:t>Pitch Cross-over Innovation Award</a:t>
            </a:r>
          </a:p>
        </p:txBody>
      </p:sp>
      <p:pic>
        <p:nvPicPr>
          <p:cNvPr id="31" name="Afbeelding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82" y="4317958"/>
            <a:ext cx="1092194" cy="594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Afbeelding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28" y="4218917"/>
            <a:ext cx="1741336" cy="870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Afbeelding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15" y="4218918"/>
            <a:ext cx="870668" cy="87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741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432048" y="432048"/>
            <a:ext cx="8279904" cy="4279403"/>
          </a:xfrm>
          <a:prstGeom prst="rect">
            <a:avLst/>
          </a:prstGeom>
          <a:solidFill>
            <a:srgbClr val="70A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3419872" y="0"/>
            <a:ext cx="5724128" cy="5143500"/>
          </a:xfrm>
          <a:prstGeom prst="rect">
            <a:avLst/>
          </a:prstGeom>
          <a:solidFill>
            <a:srgbClr val="666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" b="11475"/>
          <a:stretch/>
        </p:blipFill>
        <p:spPr>
          <a:xfrm>
            <a:off x="3419872" y="0"/>
            <a:ext cx="5724128" cy="5143500"/>
          </a:xfrm>
          <a:prstGeom prst="rect">
            <a:avLst/>
          </a:prstGeom>
        </p:spPr>
      </p:pic>
      <p:sp>
        <p:nvSpPr>
          <p:cNvPr id="17" name="Rechthoek 16"/>
          <p:cNvSpPr/>
          <p:nvPr/>
        </p:nvSpPr>
        <p:spPr>
          <a:xfrm>
            <a:off x="7860149" y="4711451"/>
            <a:ext cx="419756" cy="432048"/>
          </a:xfrm>
          <a:prstGeom prst="rect">
            <a:avLst/>
          </a:prstGeom>
          <a:solidFill>
            <a:srgbClr val="70A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5"/>
          <p:cNvSpPr txBox="1">
            <a:spLocks/>
          </p:cNvSpPr>
          <p:nvPr/>
        </p:nvSpPr>
        <p:spPr>
          <a:xfrm>
            <a:off x="7860147" y="4748095"/>
            <a:ext cx="419755" cy="3587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400" dirty="0" smtClean="0">
                <a:solidFill>
                  <a:schemeClr val="bg1"/>
                </a:solidFill>
              </a:rPr>
              <a:t>10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504164" y="650497"/>
            <a:ext cx="269968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  <a:latin typeface="+mj-lt"/>
                <a:ea typeface="Yu Gothic UI Semibold" panose="020B0700000000000000" pitchFamily="34" charset="-128"/>
              </a:rPr>
              <a:t>AFSLUITING</a:t>
            </a:r>
          </a:p>
          <a:p>
            <a:endParaRPr lang="nl-NL" b="1" dirty="0" smtClean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  <a:p>
            <a:endParaRPr lang="nl-NL" b="1" dirty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  <a:p>
            <a:pPr algn="ctr"/>
            <a:r>
              <a:rPr lang="nl-NL" b="1" dirty="0" smtClean="0">
                <a:solidFill>
                  <a:schemeClr val="bg1"/>
                </a:solidFill>
                <a:latin typeface="+mj-lt"/>
                <a:ea typeface="Yu Gothic UI Semibold" panose="020B0700000000000000" pitchFamily="34" charset="-128"/>
              </a:rPr>
              <a:t>VELD</a:t>
            </a:r>
            <a:r>
              <a:rPr lang="nl-NL" sz="1400" dirty="0" smtClean="0">
                <a:solidFill>
                  <a:schemeClr val="bg1"/>
                </a:solidFill>
                <a:latin typeface="+mj-lt"/>
                <a:ea typeface="Yu Gothic UI Semibold" panose="020B0700000000000000" pitchFamily="34" charset="-128"/>
              </a:rPr>
              <a:t>boon</a:t>
            </a:r>
          </a:p>
          <a:p>
            <a:pPr algn="ctr"/>
            <a:endParaRPr lang="nl-NL" sz="1400" dirty="0" smtClean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  <a:p>
            <a:pPr algn="ctr"/>
            <a:endParaRPr lang="nl-NL" b="1" dirty="0" smtClean="0">
              <a:solidFill>
                <a:schemeClr val="bg1"/>
              </a:solidFill>
              <a:latin typeface="+mj-lt"/>
              <a:ea typeface="Yu Gothic UI Semibold" panose="020B0700000000000000" pitchFamily="34" charset="-128"/>
              <a:sym typeface="Wingdings" panose="05000000000000000000" pitchFamily="2" charset="2"/>
            </a:endParaRPr>
          </a:p>
          <a:p>
            <a:pPr algn="ctr"/>
            <a:r>
              <a:rPr lang="nl-NL" sz="2400" b="1" dirty="0" smtClean="0">
                <a:solidFill>
                  <a:schemeClr val="bg1"/>
                </a:solidFill>
                <a:latin typeface="+mj-lt"/>
                <a:ea typeface="Yu Gothic UI Semibold" panose="020B0700000000000000" pitchFamily="34" charset="-128"/>
                <a:sym typeface="Wingdings" panose="05000000000000000000" pitchFamily="2" charset="2"/>
              </a:rPr>
              <a:t>HELD</a:t>
            </a:r>
            <a:r>
              <a:rPr lang="nl-NL" dirty="0" smtClean="0">
                <a:solidFill>
                  <a:schemeClr val="bg1"/>
                </a:solidFill>
                <a:latin typeface="+mj-lt"/>
                <a:ea typeface="Yu Gothic UI Semibold" panose="020B0700000000000000" pitchFamily="34" charset="-128"/>
                <a:sym typeface="Wingdings" panose="05000000000000000000" pitchFamily="2" charset="2"/>
              </a:rPr>
              <a:t>boon</a:t>
            </a:r>
            <a:r>
              <a:rPr lang="nl-NL" sz="1400" dirty="0" smtClean="0">
                <a:solidFill>
                  <a:schemeClr val="bg1"/>
                </a:solidFill>
                <a:latin typeface="+mj-lt"/>
                <a:ea typeface="Yu Gothic UI Semibold" panose="020B0700000000000000" pitchFamily="34" charset="-128"/>
                <a:sym typeface="Wingdings" panose="05000000000000000000" pitchFamily="2" charset="2"/>
              </a:rPr>
              <a:t> </a:t>
            </a:r>
          </a:p>
          <a:p>
            <a:pPr algn="ctr"/>
            <a:endParaRPr lang="nl-NL" sz="1400" dirty="0" smtClean="0">
              <a:solidFill>
                <a:schemeClr val="bg1"/>
              </a:solidFill>
              <a:latin typeface="+mj-lt"/>
              <a:ea typeface="Yu Gothic UI Semibold" panose="020B0700000000000000" pitchFamily="34" charset="-128"/>
              <a:sym typeface="Wingdings" panose="05000000000000000000" pitchFamily="2" charset="2"/>
            </a:endParaRPr>
          </a:p>
          <a:p>
            <a:pPr algn="ctr"/>
            <a:endParaRPr lang="nl-NL" b="1" dirty="0" smtClean="0">
              <a:solidFill>
                <a:schemeClr val="bg1"/>
              </a:solidFill>
              <a:latin typeface="+mj-lt"/>
              <a:ea typeface="Yu Gothic UI Semibold" panose="020B0700000000000000" pitchFamily="34" charset="-128"/>
              <a:sym typeface="Wingdings" panose="05000000000000000000" pitchFamily="2" charset="2"/>
            </a:endParaRPr>
          </a:p>
          <a:p>
            <a:pPr algn="ctr"/>
            <a:r>
              <a:rPr lang="nl-NL" sz="3200" b="1" dirty="0" smtClean="0">
                <a:solidFill>
                  <a:schemeClr val="bg1"/>
                </a:solidFill>
                <a:latin typeface="+mj-lt"/>
                <a:ea typeface="Yu Gothic UI Semibold" panose="020B0700000000000000" pitchFamily="34" charset="-128"/>
                <a:sym typeface="Wingdings" panose="05000000000000000000" pitchFamily="2" charset="2"/>
              </a:rPr>
              <a:t>HEALTH</a:t>
            </a:r>
            <a:r>
              <a:rPr lang="nl-NL" sz="2400" dirty="0" smtClean="0">
                <a:solidFill>
                  <a:schemeClr val="bg1"/>
                </a:solidFill>
                <a:latin typeface="+mj-lt"/>
                <a:ea typeface="Yu Gothic UI Semibold" panose="020B0700000000000000" pitchFamily="34" charset="-128"/>
                <a:sym typeface="Wingdings" panose="05000000000000000000" pitchFamily="2" charset="2"/>
              </a:rPr>
              <a:t>boon</a:t>
            </a:r>
            <a:endParaRPr lang="nl-NL" sz="2400" dirty="0" smtClean="0">
              <a:solidFill>
                <a:schemeClr val="bg1"/>
              </a:solidFill>
              <a:latin typeface="+mj-lt"/>
              <a:ea typeface="Yu Gothic UI Semibold" panose="020B0700000000000000" pitchFamily="34" charset="-128"/>
              <a:sym typeface="Wingdings" panose="05000000000000000000" pitchFamily="2" charset="2"/>
            </a:endParaRPr>
          </a:p>
          <a:p>
            <a:endParaRPr lang="nl-NL" sz="1400" dirty="0">
              <a:solidFill>
                <a:schemeClr val="bg1"/>
              </a:solidFill>
              <a:latin typeface="+mj-lt"/>
              <a:ea typeface="Yu Gothic UI Semibold" panose="020B0700000000000000" pitchFamily="34" charset="-128"/>
              <a:sym typeface="Wingdings" panose="05000000000000000000" pitchFamily="2" charset="2"/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8279904" y="4711451"/>
            <a:ext cx="432048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ijdelijke aanduiding voor tekst 5_"/>
          <p:cNvSpPr txBox="1">
            <a:spLocks/>
          </p:cNvSpPr>
          <p:nvPr/>
        </p:nvSpPr>
        <p:spPr>
          <a:xfrm>
            <a:off x="8279902" y="4748095"/>
            <a:ext cx="432050" cy="3587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400" dirty="0" smtClean="0">
                <a:solidFill>
                  <a:schemeClr val="bg1"/>
                </a:solidFill>
              </a:rPr>
              <a:t>11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0" name="Ovaal 9"/>
          <p:cNvSpPr/>
          <p:nvPr/>
        </p:nvSpPr>
        <p:spPr>
          <a:xfrm>
            <a:off x="-22310" y="-3411"/>
            <a:ext cx="771525" cy="771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35" y="-92546"/>
            <a:ext cx="964773" cy="94979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2739">
            <a:off x="-25751" y="4470915"/>
            <a:ext cx="771945" cy="607200"/>
          </a:xfrm>
          <a:prstGeom prst="rect">
            <a:avLst/>
          </a:prstGeom>
        </p:spPr>
      </p:pic>
      <p:sp>
        <p:nvSpPr>
          <p:cNvPr id="3" name="Pijl-omlaag 2"/>
          <p:cNvSpPr/>
          <p:nvPr/>
        </p:nvSpPr>
        <p:spPr>
          <a:xfrm>
            <a:off x="1709936" y="1995856"/>
            <a:ext cx="216024" cy="216024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omlaag 13"/>
          <p:cNvSpPr/>
          <p:nvPr/>
        </p:nvSpPr>
        <p:spPr>
          <a:xfrm>
            <a:off x="1709936" y="2715766"/>
            <a:ext cx="216024" cy="216024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04322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2" t="13937"/>
          <a:stretch/>
        </p:blipFill>
        <p:spPr>
          <a:xfrm flipH="1">
            <a:off x="1522581" y="0"/>
            <a:ext cx="7657929" cy="5144180"/>
          </a:xfrm>
          <a:prstGeom prst="rect">
            <a:avLst/>
          </a:prstGeom>
        </p:spPr>
      </p:pic>
      <p:sp>
        <p:nvSpPr>
          <p:cNvPr id="24" name="Rechthoek 23"/>
          <p:cNvSpPr/>
          <p:nvPr/>
        </p:nvSpPr>
        <p:spPr>
          <a:xfrm>
            <a:off x="0" y="1"/>
            <a:ext cx="3491880" cy="5143499"/>
          </a:xfrm>
          <a:prstGeom prst="rect">
            <a:avLst/>
          </a:prstGeom>
          <a:solidFill>
            <a:srgbClr val="666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2739">
            <a:off x="39483" y="4350651"/>
            <a:ext cx="771945" cy="607200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988" y="-573460"/>
            <a:ext cx="4968552" cy="4891418"/>
          </a:xfrm>
          <a:prstGeom prst="rect">
            <a:avLst/>
          </a:prstGeom>
        </p:spPr>
      </p:pic>
      <p:sp>
        <p:nvSpPr>
          <p:cNvPr id="29" name="Tekstvak 28"/>
          <p:cNvSpPr txBox="1"/>
          <p:nvPr/>
        </p:nvSpPr>
        <p:spPr>
          <a:xfrm>
            <a:off x="796877" y="4297020"/>
            <a:ext cx="3840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>
                <a:solidFill>
                  <a:schemeClr val="bg1"/>
                </a:solidFill>
                <a:latin typeface="+mj-lt"/>
                <a:ea typeface="Yu Gothic UI Semibold" panose="020B0700000000000000" pitchFamily="34" charset="-128"/>
              </a:rPr>
              <a:t>BEDANKT</a:t>
            </a:r>
            <a:endParaRPr lang="nl-NL" sz="4400" b="1" dirty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</p:txBody>
      </p:sp>
      <p:pic>
        <p:nvPicPr>
          <p:cNvPr id="31" name="Afbeelding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82" y="4317958"/>
            <a:ext cx="1092194" cy="594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Afbeelding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28" y="4218917"/>
            <a:ext cx="1741336" cy="870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Afbeelding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15" y="4218918"/>
            <a:ext cx="870668" cy="87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278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432048" y="432048"/>
            <a:ext cx="8279904" cy="4279403"/>
          </a:xfrm>
          <a:prstGeom prst="rect">
            <a:avLst/>
          </a:prstGeom>
          <a:solidFill>
            <a:srgbClr val="70A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/>
        </p:nvSpPr>
        <p:spPr>
          <a:xfrm>
            <a:off x="-22310" y="-3411"/>
            <a:ext cx="771525" cy="771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3419872" y="0"/>
            <a:ext cx="5724128" cy="5143500"/>
          </a:xfrm>
          <a:prstGeom prst="rect">
            <a:avLst/>
          </a:prstGeom>
          <a:solidFill>
            <a:srgbClr val="666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9" t="19748" r="8890"/>
          <a:stretch/>
        </p:blipFill>
        <p:spPr>
          <a:xfrm>
            <a:off x="4185657" y="1205190"/>
            <a:ext cx="1526445" cy="2302406"/>
          </a:xfrm>
          <a:prstGeom prst="rect">
            <a:avLst/>
          </a:prstGeom>
          <a:ln>
            <a:noFill/>
          </a:ln>
          <a:effectLst>
            <a:outerShdw blurRad="1651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ijdelijke aanduiding voor tekst 5"/>
          <p:cNvSpPr txBox="1">
            <a:spLocks/>
          </p:cNvSpPr>
          <p:nvPr/>
        </p:nvSpPr>
        <p:spPr>
          <a:xfrm>
            <a:off x="4410468" y="3752183"/>
            <a:ext cx="1536606" cy="97759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400" dirty="0" smtClean="0">
                <a:solidFill>
                  <a:schemeClr val="bg1"/>
                </a:solidFill>
              </a:rPr>
              <a:t>Geert </a:t>
            </a:r>
          </a:p>
          <a:p>
            <a:pPr marL="0" indent="0" algn="ctr">
              <a:buNone/>
            </a:pPr>
            <a:r>
              <a:rPr lang="nl-NL" sz="1400" dirty="0" smtClean="0">
                <a:solidFill>
                  <a:schemeClr val="bg1"/>
                </a:solidFill>
              </a:rPr>
              <a:t>Lindenhols</a:t>
            </a:r>
            <a:br>
              <a:rPr lang="nl-NL" sz="1400" dirty="0" smtClean="0">
                <a:solidFill>
                  <a:schemeClr val="bg1"/>
                </a:solidFill>
              </a:rPr>
            </a:br>
            <a:r>
              <a:rPr lang="nl-NL" sz="1200" dirty="0" smtClean="0">
                <a:solidFill>
                  <a:schemeClr val="bg1"/>
                </a:solidFill>
              </a:rPr>
              <a:t>(eigenaar Agraservice </a:t>
            </a:r>
            <a:r>
              <a:rPr lang="nl-NL" sz="1200" dirty="0">
                <a:solidFill>
                  <a:schemeClr val="bg1"/>
                </a:solidFill>
              </a:rPr>
              <a:t>Lindenhols)</a:t>
            </a:r>
            <a:endParaRPr lang="nl-NL" sz="1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nl-NL" sz="1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504164" y="650497"/>
            <a:ext cx="291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  <a:latin typeface="+mj-lt"/>
                <a:ea typeface="Yu Gothic UI Semibold" panose="020B0700000000000000" pitchFamily="34" charset="-128"/>
              </a:rPr>
              <a:t>EVEN VOORSTELLEN…</a:t>
            </a:r>
            <a:endParaRPr lang="nl-NL" b="1" dirty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35" y="1199159"/>
            <a:ext cx="1534938" cy="2299907"/>
          </a:xfrm>
          <a:prstGeom prst="rect">
            <a:avLst/>
          </a:prstGeom>
          <a:ln>
            <a:noFill/>
          </a:ln>
          <a:effectLst>
            <a:outerShdw blurRad="1651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Tijdelijke aanduiding voor tekst 5_"/>
          <p:cNvSpPr txBox="1">
            <a:spLocks/>
          </p:cNvSpPr>
          <p:nvPr/>
        </p:nvSpPr>
        <p:spPr>
          <a:xfrm>
            <a:off x="1043608" y="3571926"/>
            <a:ext cx="1728192" cy="122428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400" dirty="0" smtClean="0">
                <a:solidFill>
                  <a:schemeClr val="bg1"/>
                </a:solidFill>
              </a:rPr>
              <a:t>Clemens </a:t>
            </a:r>
          </a:p>
          <a:p>
            <a:pPr marL="0" indent="0" algn="ctr">
              <a:buNone/>
            </a:pPr>
            <a:r>
              <a:rPr lang="nl-NL" sz="1400" dirty="0" smtClean="0">
                <a:solidFill>
                  <a:schemeClr val="bg1"/>
                </a:solidFill>
              </a:rPr>
              <a:t>Damen</a:t>
            </a:r>
          </a:p>
          <a:p>
            <a:pPr marL="0" indent="0" algn="ctr"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(</a:t>
            </a:r>
            <a:r>
              <a:rPr lang="nl-NL" sz="1200" dirty="0" smtClean="0">
                <a:solidFill>
                  <a:schemeClr val="bg1"/>
                </a:solidFill>
              </a:rPr>
              <a:t>productontwikkelaar</a:t>
            </a:r>
            <a:r>
              <a:rPr lang="nl-NL" sz="1200" dirty="0" smtClean="0">
                <a:solidFill>
                  <a:schemeClr val="bg1"/>
                </a:solidFill>
              </a:rPr>
              <a:t>)</a:t>
            </a:r>
            <a:endParaRPr lang="nl-NL" sz="11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7860149" y="4711451"/>
            <a:ext cx="419756" cy="432048"/>
          </a:xfrm>
          <a:prstGeom prst="rect">
            <a:avLst/>
          </a:prstGeom>
          <a:solidFill>
            <a:srgbClr val="70A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5__"/>
          <p:cNvSpPr txBox="1">
            <a:spLocks/>
          </p:cNvSpPr>
          <p:nvPr/>
        </p:nvSpPr>
        <p:spPr>
          <a:xfrm>
            <a:off x="7860147" y="4748095"/>
            <a:ext cx="419755" cy="39540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400" dirty="0" smtClean="0">
                <a:solidFill>
                  <a:schemeClr val="bg1"/>
                </a:solidFill>
              </a:rPr>
              <a:t>2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8279904" y="4711451"/>
            <a:ext cx="432048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ijdelijke aanduiding voor tekst 5___"/>
          <p:cNvSpPr txBox="1">
            <a:spLocks/>
          </p:cNvSpPr>
          <p:nvPr/>
        </p:nvSpPr>
        <p:spPr>
          <a:xfrm>
            <a:off x="8279902" y="4748095"/>
            <a:ext cx="432050" cy="3587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400" dirty="0" smtClean="0">
                <a:solidFill>
                  <a:schemeClr val="bg1"/>
                </a:solidFill>
              </a:rPr>
              <a:t>11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086" y="1229297"/>
            <a:ext cx="1534938" cy="2302407"/>
          </a:xfrm>
          <a:prstGeom prst="rect">
            <a:avLst/>
          </a:prstGeom>
          <a:ln>
            <a:noFill/>
          </a:ln>
          <a:effectLst>
            <a:outerShdw blurRad="1651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ijdelijke aanduiding voor tekst 5____"/>
          <p:cNvSpPr txBox="1">
            <a:spLocks/>
          </p:cNvSpPr>
          <p:nvPr/>
        </p:nvSpPr>
        <p:spPr>
          <a:xfrm>
            <a:off x="6395584" y="3660264"/>
            <a:ext cx="1810401" cy="97759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400" dirty="0" smtClean="0">
                <a:solidFill>
                  <a:schemeClr val="bg1"/>
                </a:solidFill>
              </a:rPr>
              <a:t>Arend Jan </a:t>
            </a:r>
          </a:p>
          <a:p>
            <a:pPr marL="0" indent="0" algn="ctr">
              <a:buNone/>
            </a:pPr>
            <a:r>
              <a:rPr lang="nl-NL" sz="1400" dirty="0" smtClean="0">
                <a:solidFill>
                  <a:schemeClr val="bg1"/>
                </a:solidFill>
              </a:rPr>
              <a:t>Pothof</a:t>
            </a:r>
            <a:br>
              <a:rPr lang="nl-NL" sz="1400" dirty="0" smtClean="0">
                <a:solidFill>
                  <a:schemeClr val="bg1"/>
                </a:solidFill>
              </a:rPr>
            </a:br>
            <a:r>
              <a:rPr lang="nl-NL" sz="1200" dirty="0" smtClean="0">
                <a:solidFill>
                  <a:schemeClr val="bg1"/>
                </a:solidFill>
              </a:rPr>
              <a:t>(algemeen directeur Distrivers &amp; Van der Zee)</a:t>
            </a:r>
            <a:endParaRPr lang="nl-NL" sz="1100" dirty="0">
              <a:solidFill>
                <a:schemeClr val="bg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35" y="-92546"/>
            <a:ext cx="964773" cy="949796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2739">
            <a:off x="-25751" y="4470915"/>
            <a:ext cx="771945" cy="6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922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432048" y="432048"/>
            <a:ext cx="8279904" cy="4279403"/>
          </a:xfrm>
          <a:prstGeom prst="rect">
            <a:avLst/>
          </a:prstGeom>
          <a:solidFill>
            <a:srgbClr val="70A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3419872" y="0"/>
            <a:ext cx="5724128" cy="5143500"/>
          </a:xfrm>
          <a:prstGeom prst="rect">
            <a:avLst/>
          </a:prstGeom>
          <a:solidFill>
            <a:srgbClr val="666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/>
          <p:cNvSpPr txBox="1"/>
          <p:nvPr/>
        </p:nvSpPr>
        <p:spPr>
          <a:xfrm>
            <a:off x="504164" y="650497"/>
            <a:ext cx="279695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  <a:latin typeface="+mj-lt"/>
                <a:ea typeface="Yu Gothic UI Semibold" panose="020B0700000000000000" pitchFamily="34" charset="-128"/>
              </a:rPr>
              <a:t>PROBLEEMSCHETS</a:t>
            </a:r>
          </a:p>
          <a:p>
            <a:endParaRPr lang="nl-NL" b="1" dirty="0" smtClean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  <a:p>
            <a:r>
              <a:rPr lang="nl-NL" sz="1400" dirty="0" smtClean="0">
                <a:solidFill>
                  <a:schemeClr val="bg1"/>
                </a:solidFill>
                <a:latin typeface="+mj-lt"/>
                <a:ea typeface="Yu Gothic UI Semibold" panose="020B0700000000000000" pitchFamily="34" charset="-128"/>
              </a:rPr>
              <a:t>Eiwittransitie</a:t>
            </a:r>
          </a:p>
          <a:p>
            <a:endParaRPr lang="nl-NL" sz="1400" dirty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  <a:p>
            <a:r>
              <a:rPr lang="nl-NL" sz="1400" dirty="0" smtClean="0">
                <a:solidFill>
                  <a:schemeClr val="bg1"/>
                </a:solidFill>
                <a:latin typeface="+mj-lt"/>
                <a:ea typeface="Yu Gothic UI Semibold" panose="020B0700000000000000" pitchFamily="34" charset="-128"/>
              </a:rPr>
              <a:t>Eiwitverlies beperken </a:t>
            </a:r>
            <a:r>
              <a:rPr lang="nl-NL" sz="1400" dirty="0" smtClean="0">
                <a:solidFill>
                  <a:schemeClr val="bg1"/>
                </a:solidFill>
                <a:latin typeface="+mj-lt"/>
                <a:ea typeface="Yu Gothic UI Semibold" panose="020B0700000000000000" pitchFamily="34" charset="-128"/>
              </a:rPr>
              <a:t>voor kwetsbare doelgroep</a:t>
            </a:r>
            <a:endParaRPr lang="nl-NL" sz="1400" dirty="0" smtClean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  <a:p>
            <a:endParaRPr lang="nl-NL" sz="1400" dirty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  <a:p>
            <a:r>
              <a:rPr lang="nl-NL" sz="1400" dirty="0" smtClean="0">
                <a:solidFill>
                  <a:schemeClr val="bg1"/>
                </a:solidFill>
                <a:latin typeface="+mj-lt"/>
                <a:ea typeface="Yu Gothic UI Semibold" panose="020B0700000000000000" pitchFamily="34" charset="-128"/>
              </a:rPr>
              <a:t>Verduurzamen opbrengst </a:t>
            </a:r>
            <a:r>
              <a:rPr lang="nl-NL" sz="1400" dirty="0" smtClean="0">
                <a:solidFill>
                  <a:schemeClr val="bg1"/>
                </a:solidFill>
                <a:latin typeface="+mj-lt"/>
                <a:ea typeface="Yu Gothic UI Semibold" panose="020B0700000000000000" pitchFamily="34" charset="-128"/>
              </a:rPr>
              <a:t>veldbonen</a:t>
            </a:r>
          </a:p>
          <a:p>
            <a:endParaRPr lang="nl-NL" sz="1400" dirty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  <a:p>
            <a:r>
              <a:rPr lang="nl-NL" sz="1400" dirty="0" smtClean="0">
                <a:solidFill>
                  <a:schemeClr val="bg1"/>
                </a:solidFill>
                <a:ea typeface="Yu Gothic UI Semibold" panose="020B0700000000000000" pitchFamily="34" charset="-128"/>
              </a:rPr>
              <a:t>Vierkantsverwaarding regionaal rund- en varkensvlees</a:t>
            </a:r>
            <a:endParaRPr lang="nl-NL" sz="1400" dirty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endParaRPr lang="nl-NL" sz="1400" dirty="0" smtClean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  <a:p>
            <a:endParaRPr lang="nl-NL" sz="1400" dirty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  <a:p>
            <a:endParaRPr lang="nl-NL" sz="1400" dirty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  <a:p>
            <a:endParaRPr lang="nl-NL" sz="1400" b="1" dirty="0" smtClean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  <a:p>
            <a:endParaRPr lang="nl-NL" sz="1400" b="1" dirty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  <a:p>
            <a:endParaRPr lang="nl-NL" sz="1400" b="1" dirty="0" smtClean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  <a:p>
            <a:endParaRPr lang="nl-NL" sz="1400" b="1" dirty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  <a:p>
            <a:endParaRPr lang="nl-NL" sz="1400" b="1" dirty="0" smtClean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  <a:p>
            <a:endParaRPr lang="nl-NL" sz="1400" b="1" dirty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  <a:p>
            <a:endParaRPr lang="nl-NL" sz="1400" b="1" dirty="0" smtClean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  <a:p>
            <a:endParaRPr lang="nl-NL" b="1" dirty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7860149" y="4711451"/>
            <a:ext cx="419756" cy="432048"/>
          </a:xfrm>
          <a:prstGeom prst="rect">
            <a:avLst/>
          </a:prstGeom>
          <a:solidFill>
            <a:srgbClr val="70A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5"/>
          <p:cNvSpPr txBox="1">
            <a:spLocks/>
          </p:cNvSpPr>
          <p:nvPr/>
        </p:nvSpPr>
        <p:spPr>
          <a:xfrm>
            <a:off x="7860147" y="4748095"/>
            <a:ext cx="419755" cy="3587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0" name="Rechthoek 19"/>
          <p:cNvSpPr/>
          <p:nvPr/>
        </p:nvSpPr>
        <p:spPr>
          <a:xfrm>
            <a:off x="8279904" y="4711451"/>
            <a:ext cx="432048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ijdelijke aanduiding voor tekst 5_"/>
          <p:cNvSpPr txBox="1">
            <a:spLocks/>
          </p:cNvSpPr>
          <p:nvPr/>
        </p:nvSpPr>
        <p:spPr>
          <a:xfrm>
            <a:off x="8279902" y="4748095"/>
            <a:ext cx="432050" cy="3587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400" dirty="0" smtClean="0">
                <a:solidFill>
                  <a:schemeClr val="bg1"/>
                </a:solidFill>
              </a:rPr>
              <a:t>11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-22310" y="-3411"/>
            <a:ext cx="771525" cy="771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4" name="Afbeelding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35" y="-92546"/>
            <a:ext cx="964773" cy="94979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1" r="22325"/>
          <a:stretch/>
        </p:blipFill>
        <p:spPr>
          <a:xfrm>
            <a:off x="3635896" y="426530"/>
            <a:ext cx="5173324" cy="429044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2739">
            <a:off x="-25751" y="4470915"/>
            <a:ext cx="771945" cy="6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773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432048" y="432048"/>
            <a:ext cx="8279904" cy="4279403"/>
          </a:xfrm>
          <a:prstGeom prst="rect">
            <a:avLst/>
          </a:prstGeom>
          <a:solidFill>
            <a:srgbClr val="70A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r="16406"/>
          <a:stretch/>
        </p:blipFill>
        <p:spPr>
          <a:xfrm>
            <a:off x="3419873" y="0"/>
            <a:ext cx="5724128" cy="5143500"/>
          </a:xfrm>
          <a:prstGeom prst="rect">
            <a:avLst/>
          </a:prstGeom>
        </p:spPr>
      </p:pic>
      <p:sp>
        <p:nvSpPr>
          <p:cNvPr id="35" name="Tekstvak 34"/>
          <p:cNvSpPr txBox="1"/>
          <p:nvPr/>
        </p:nvSpPr>
        <p:spPr>
          <a:xfrm>
            <a:off x="432048" y="627535"/>
            <a:ext cx="2987638" cy="7440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  <a:latin typeface="+mj-lt"/>
                <a:ea typeface="Yu Gothic UI Semibold" panose="020B0700000000000000" pitchFamily="34" charset="-128"/>
              </a:rPr>
              <a:t>OPLOSSING</a:t>
            </a:r>
            <a:endParaRPr lang="nl-NL" sz="1400" b="1" dirty="0" smtClean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pPr algn="ctr"/>
            <a:endParaRPr lang="nl-NL" sz="800" b="1" dirty="0" smtClean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pPr algn="ctr"/>
            <a:r>
              <a:rPr lang="nl-NL" sz="1400" b="1" dirty="0" smtClean="0">
                <a:solidFill>
                  <a:schemeClr val="bg1"/>
                </a:solidFill>
                <a:ea typeface="Yu Gothic UI Semibold" panose="020B0700000000000000" pitchFamily="34" charset="-128"/>
              </a:rPr>
              <a:t>DE VELDBOON</a:t>
            </a:r>
            <a:endParaRPr lang="nl-NL" sz="1400" b="1" dirty="0" smtClean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endParaRPr lang="nl-NL" sz="1400" dirty="0" smtClean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r>
              <a:rPr lang="nl-NL" sz="1400" dirty="0" smtClean="0">
                <a:solidFill>
                  <a:schemeClr val="bg1"/>
                </a:solidFill>
                <a:ea typeface="Yu Gothic UI Semibold" panose="020B0700000000000000" pitchFamily="34" charset="-128"/>
              </a:rPr>
              <a:t>Wisselgewas</a:t>
            </a:r>
            <a:endParaRPr lang="nl-NL" sz="1400" dirty="0" smtClean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endParaRPr lang="nl-NL" sz="1400" dirty="0" smtClean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r>
              <a:rPr lang="nl-NL" sz="1400" dirty="0">
                <a:solidFill>
                  <a:schemeClr val="bg1"/>
                </a:solidFill>
                <a:ea typeface="Yu Gothic UI Semibold" panose="020B0700000000000000" pitchFamily="34" charset="-128"/>
              </a:rPr>
              <a:t>Grondverbeteraar</a:t>
            </a:r>
          </a:p>
          <a:p>
            <a:endParaRPr lang="nl-NL" sz="1400" dirty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r>
              <a:rPr lang="nl-NL" sz="1400" dirty="0" smtClean="0">
                <a:solidFill>
                  <a:schemeClr val="bg1"/>
                </a:solidFill>
                <a:ea typeface="Yu Gothic UI Semibold" panose="020B0700000000000000" pitchFamily="34" charset="-128"/>
              </a:rPr>
              <a:t>Hoger eiwitgehalte en oogstzekerheid in vergelijking tot soja</a:t>
            </a:r>
            <a:endParaRPr lang="nl-NL" sz="1400" dirty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endParaRPr lang="nl-NL" sz="1400" dirty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r>
              <a:rPr lang="nl-NL" sz="1400" dirty="0" smtClean="0">
                <a:solidFill>
                  <a:schemeClr val="bg1"/>
                </a:solidFill>
                <a:ea typeface="Yu Gothic UI Semibold" panose="020B0700000000000000" pitchFamily="34" charset="-128"/>
              </a:rPr>
              <a:t>Positief effect op bijenpopulatie en bijbehorende honingproductie</a:t>
            </a:r>
            <a:endParaRPr lang="nl-NL" sz="1400" dirty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endParaRPr lang="nl-NL" sz="1400" dirty="0" smtClean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r>
              <a:rPr lang="nl-NL" sz="1400" dirty="0">
                <a:solidFill>
                  <a:schemeClr val="bg1"/>
                </a:solidFill>
                <a:ea typeface="Yu Gothic UI Semibold" panose="020B0700000000000000" pitchFamily="34" charset="-128"/>
              </a:rPr>
              <a:t>C02 </a:t>
            </a:r>
            <a:r>
              <a:rPr lang="nl-NL" sz="1400" dirty="0" smtClean="0">
                <a:solidFill>
                  <a:schemeClr val="bg1"/>
                </a:solidFill>
                <a:ea typeface="Yu Gothic UI Semibold" panose="020B0700000000000000" pitchFamily="34" charset="-128"/>
              </a:rPr>
              <a:t>reductie</a:t>
            </a:r>
            <a:endParaRPr lang="nl-NL" sz="1400" dirty="0" smtClean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endParaRPr lang="nl-NL" sz="1400" dirty="0" smtClean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r>
              <a:rPr lang="nl-NL" sz="1400" dirty="0">
                <a:solidFill>
                  <a:schemeClr val="bg1"/>
                </a:solidFill>
                <a:ea typeface="Yu Gothic UI Semibold" panose="020B0700000000000000" pitchFamily="34" charset="-128"/>
              </a:rPr>
              <a:t>Regionale korte keten</a:t>
            </a:r>
          </a:p>
          <a:p>
            <a:endParaRPr lang="nl-NL" sz="1400" dirty="0" smtClean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r>
              <a:rPr lang="nl-NL" sz="1400" dirty="0" smtClean="0">
                <a:solidFill>
                  <a:schemeClr val="bg1"/>
                </a:solidFill>
                <a:ea typeface="Yu Gothic UI Semibold" panose="020B0700000000000000" pitchFamily="34" charset="-128"/>
              </a:rPr>
              <a:t>Vierkantsverwaarding</a:t>
            </a:r>
            <a:endParaRPr lang="nl-NL" sz="1400" dirty="0" smtClean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endParaRPr lang="nl-NL" sz="1400" dirty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endParaRPr lang="nl-NL" sz="1400" dirty="0" smtClean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endParaRPr lang="nl-NL" sz="1400" dirty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endParaRPr lang="nl-NL" sz="1400" dirty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endParaRPr lang="nl-NL" sz="1400" dirty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endParaRPr lang="nl-NL" sz="1400" dirty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endParaRPr lang="nl-NL" sz="1400" b="1" dirty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endParaRPr lang="nl-NL" sz="1400" b="1" dirty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endParaRPr lang="nl-NL" sz="1400" b="1" dirty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endParaRPr lang="nl-NL" b="1" dirty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endParaRPr lang="nl-NL" b="1" dirty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endParaRPr lang="nl-NL" b="1" dirty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endParaRPr lang="nl-NL" b="1" dirty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7860149" y="4711451"/>
            <a:ext cx="419756" cy="432048"/>
          </a:xfrm>
          <a:prstGeom prst="rect">
            <a:avLst/>
          </a:prstGeom>
          <a:solidFill>
            <a:srgbClr val="70A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5"/>
          <p:cNvSpPr txBox="1">
            <a:spLocks/>
          </p:cNvSpPr>
          <p:nvPr/>
        </p:nvSpPr>
        <p:spPr>
          <a:xfrm>
            <a:off x="7860147" y="4748095"/>
            <a:ext cx="419755" cy="3587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0" name="Rechthoek 19"/>
          <p:cNvSpPr/>
          <p:nvPr/>
        </p:nvSpPr>
        <p:spPr>
          <a:xfrm>
            <a:off x="8279904" y="4711451"/>
            <a:ext cx="432048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ijdelijke aanduiding voor tekst 5_"/>
          <p:cNvSpPr txBox="1">
            <a:spLocks/>
          </p:cNvSpPr>
          <p:nvPr/>
        </p:nvSpPr>
        <p:spPr>
          <a:xfrm>
            <a:off x="8279902" y="4748095"/>
            <a:ext cx="432050" cy="3587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400" dirty="0" smtClean="0">
                <a:solidFill>
                  <a:schemeClr val="bg1"/>
                </a:solidFill>
              </a:rPr>
              <a:t>11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-22310" y="-3411"/>
            <a:ext cx="771525" cy="771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4" name="Afbeelding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35" y="-92546"/>
            <a:ext cx="964773" cy="94979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2739">
            <a:off x="-25751" y="4470915"/>
            <a:ext cx="771945" cy="6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635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432048" y="432048"/>
            <a:ext cx="8279904" cy="4279403"/>
          </a:xfrm>
          <a:prstGeom prst="rect">
            <a:avLst/>
          </a:prstGeom>
          <a:solidFill>
            <a:srgbClr val="70A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3419872" y="0"/>
            <a:ext cx="5724128" cy="5143500"/>
          </a:xfrm>
          <a:prstGeom prst="rect">
            <a:avLst/>
          </a:prstGeom>
          <a:solidFill>
            <a:srgbClr val="666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" r="2988"/>
          <a:stretch/>
        </p:blipFill>
        <p:spPr>
          <a:xfrm>
            <a:off x="3419872" y="-3412"/>
            <a:ext cx="5724128" cy="5146912"/>
          </a:xfrm>
          <a:prstGeom prst="rect">
            <a:avLst/>
          </a:prstGeom>
        </p:spPr>
      </p:pic>
      <p:sp>
        <p:nvSpPr>
          <p:cNvPr id="35" name="Tekstvak 34"/>
          <p:cNvSpPr txBox="1"/>
          <p:nvPr/>
        </p:nvSpPr>
        <p:spPr>
          <a:xfrm>
            <a:off x="432048" y="627534"/>
            <a:ext cx="289120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  <a:ea typeface="Yu Gothic UI Semibold" panose="020B0700000000000000" pitchFamily="34" charset="-128"/>
              </a:rPr>
              <a:t>CROSS-OVER</a:t>
            </a:r>
            <a:endParaRPr lang="nl-NL" b="1" dirty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endParaRPr lang="nl-NL" sz="1400" b="1" dirty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r>
              <a:rPr lang="nl-NL" sz="1400" dirty="0" smtClean="0">
                <a:solidFill>
                  <a:schemeClr val="bg1"/>
                </a:solidFill>
                <a:ea typeface="Yu Gothic UI Semibold" panose="020B0700000000000000" pitchFamily="34" charset="-128"/>
              </a:rPr>
              <a:t>Oogst van wisselgewas </a:t>
            </a:r>
            <a:r>
              <a:rPr lang="nl-NL" sz="1400" dirty="0" smtClean="0">
                <a:solidFill>
                  <a:schemeClr val="bg1"/>
                </a:solidFill>
                <a:ea typeface="Yu Gothic UI Semibold" panose="020B0700000000000000" pitchFamily="34" charset="-128"/>
              </a:rPr>
              <a:t>als </a:t>
            </a:r>
            <a:r>
              <a:rPr lang="nl-NL" sz="1400" dirty="0" smtClean="0">
                <a:solidFill>
                  <a:schemeClr val="bg1"/>
                </a:solidFill>
                <a:ea typeface="Yu Gothic UI Semibold" panose="020B0700000000000000" pitchFamily="34" charset="-128"/>
              </a:rPr>
              <a:t>grondverbeteraar wordt volwaardige grondstof voor humane consumptie</a:t>
            </a:r>
            <a:endParaRPr lang="nl-NL" sz="1400" dirty="0" smtClean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endParaRPr lang="nl-NL" sz="1400" dirty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r>
              <a:rPr lang="nl-NL" sz="1400" dirty="0" smtClean="0">
                <a:solidFill>
                  <a:schemeClr val="bg1"/>
                </a:solidFill>
                <a:ea typeface="Yu Gothic UI Semibold" panose="020B0700000000000000" pitchFamily="34" charset="-128"/>
              </a:rPr>
              <a:t>Oogst van wisselgewas is kostprijs verlagend bij de verwerking van incourante (duurdere) regionale vleesdelen. </a:t>
            </a:r>
          </a:p>
          <a:p>
            <a:endParaRPr lang="nl-NL" sz="1400" dirty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r>
              <a:rPr lang="nl-NL" sz="1400" dirty="0" smtClean="0">
                <a:solidFill>
                  <a:schemeClr val="bg1"/>
                </a:solidFill>
                <a:ea typeface="Yu Gothic UI Semibold" panose="020B0700000000000000" pitchFamily="34" charset="-128"/>
              </a:rPr>
              <a:t>Unieke regionale integrale keten</a:t>
            </a:r>
            <a:endParaRPr lang="nl-NL" sz="1400" dirty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endParaRPr lang="nl-NL" sz="1400" b="1" dirty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endParaRPr lang="nl-NL" sz="1400" b="1" dirty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endParaRPr lang="nl-NL" sz="1400" b="1" dirty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endParaRPr lang="nl-NL" sz="1400" b="1" dirty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endParaRPr lang="nl-NL" sz="1400" b="1" dirty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endParaRPr lang="nl-NL" sz="1400" b="1" dirty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endParaRPr lang="nl-NL" b="1" dirty="0">
              <a:solidFill>
                <a:schemeClr val="bg1"/>
              </a:solidFill>
              <a:ea typeface="Yu Gothic UI Semibold" panose="020B0700000000000000" pitchFamily="34" charset="-128"/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7860149" y="4711451"/>
            <a:ext cx="419756" cy="432048"/>
          </a:xfrm>
          <a:prstGeom prst="rect">
            <a:avLst/>
          </a:prstGeom>
          <a:solidFill>
            <a:srgbClr val="70A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5"/>
          <p:cNvSpPr txBox="1">
            <a:spLocks/>
          </p:cNvSpPr>
          <p:nvPr/>
        </p:nvSpPr>
        <p:spPr>
          <a:xfrm>
            <a:off x="7860147" y="4748095"/>
            <a:ext cx="419755" cy="3587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400" dirty="0" smtClean="0">
                <a:solidFill>
                  <a:schemeClr val="bg1"/>
                </a:solidFill>
              </a:rPr>
              <a:t>5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8279904" y="4711451"/>
            <a:ext cx="432048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ijdelijke aanduiding voor tekst 5_"/>
          <p:cNvSpPr txBox="1">
            <a:spLocks/>
          </p:cNvSpPr>
          <p:nvPr/>
        </p:nvSpPr>
        <p:spPr>
          <a:xfrm>
            <a:off x="8279902" y="4748095"/>
            <a:ext cx="432050" cy="3587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400" dirty="0" smtClean="0">
                <a:solidFill>
                  <a:schemeClr val="bg1"/>
                </a:solidFill>
              </a:rPr>
              <a:t>11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-22310" y="-3411"/>
            <a:ext cx="771525" cy="771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4" name="Afbeelding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35" y="-92546"/>
            <a:ext cx="964773" cy="94979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2739">
            <a:off x="-25751" y="4470915"/>
            <a:ext cx="771945" cy="6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723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432048" y="432048"/>
            <a:ext cx="8279904" cy="4279403"/>
          </a:xfrm>
          <a:prstGeom prst="rect">
            <a:avLst/>
          </a:prstGeom>
          <a:solidFill>
            <a:srgbClr val="70A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3419872" y="0"/>
            <a:ext cx="5724128" cy="5143500"/>
          </a:xfrm>
          <a:prstGeom prst="rect">
            <a:avLst/>
          </a:prstGeom>
          <a:solidFill>
            <a:srgbClr val="666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6" r="10175"/>
          <a:stretch/>
        </p:blipFill>
        <p:spPr>
          <a:xfrm>
            <a:off x="3419872" y="67146"/>
            <a:ext cx="5688632" cy="5009208"/>
          </a:xfrm>
          <a:prstGeom prst="rect">
            <a:avLst/>
          </a:prstGeom>
        </p:spPr>
      </p:pic>
      <p:sp>
        <p:nvSpPr>
          <p:cNvPr id="35" name="Tekstvak 34"/>
          <p:cNvSpPr txBox="1"/>
          <p:nvPr/>
        </p:nvSpPr>
        <p:spPr>
          <a:xfrm>
            <a:off x="504164" y="650497"/>
            <a:ext cx="288021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  <a:latin typeface="+mj-lt"/>
                <a:ea typeface="Yu Gothic UI Semibold" panose="020B0700000000000000" pitchFamily="34" charset="-128"/>
              </a:rPr>
              <a:t>TEAM</a:t>
            </a:r>
          </a:p>
          <a:p>
            <a:endParaRPr lang="nl-NL" sz="1400" b="1" dirty="0" smtClean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  <a:p>
            <a:r>
              <a:rPr lang="nl-NL" sz="1400" u="sng" dirty="0" smtClean="0">
                <a:solidFill>
                  <a:schemeClr val="bg1"/>
                </a:solidFill>
                <a:ea typeface="Yu Gothic UI Semibold" panose="020B0700000000000000" pitchFamily="34" charset="-128"/>
              </a:rPr>
              <a:t>Facilitators</a:t>
            </a:r>
          </a:p>
          <a:p>
            <a:r>
              <a:rPr lang="nl-NL" sz="1400" dirty="0" smtClean="0">
                <a:solidFill>
                  <a:schemeClr val="bg1"/>
                </a:solidFill>
                <a:ea typeface="Yu Gothic UI Semibold" panose="020B0700000000000000" pitchFamily="34" charset="-128"/>
              </a:rPr>
              <a:t>Gebiedscoöperatie </a:t>
            </a:r>
            <a:r>
              <a:rPr lang="nl-NL" sz="1400" dirty="0">
                <a:solidFill>
                  <a:schemeClr val="bg1"/>
                </a:solidFill>
                <a:ea typeface="Yu Gothic UI Semibold" panose="020B0700000000000000" pitchFamily="34" charset="-128"/>
              </a:rPr>
              <a:t>Zuidwest </a:t>
            </a:r>
            <a:r>
              <a:rPr lang="nl-NL" sz="1400" dirty="0" smtClean="0">
                <a:solidFill>
                  <a:schemeClr val="bg1"/>
                </a:solidFill>
                <a:ea typeface="Yu Gothic UI Semibold" panose="020B0700000000000000" pitchFamily="34" charset="-128"/>
              </a:rPr>
              <a:t>Drenthe en Natuur </a:t>
            </a:r>
            <a:r>
              <a:rPr lang="nl-NL" sz="1400" dirty="0">
                <a:solidFill>
                  <a:schemeClr val="bg1"/>
                </a:solidFill>
                <a:ea typeface="Yu Gothic UI Semibold" panose="020B0700000000000000" pitchFamily="34" charset="-128"/>
              </a:rPr>
              <a:t>en Milieufederatie </a:t>
            </a:r>
            <a:r>
              <a:rPr lang="nl-NL" sz="1400" dirty="0" smtClean="0">
                <a:solidFill>
                  <a:schemeClr val="bg1"/>
                </a:solidFill>
                <a:ea typeface="Yu Gothic UI Semibold" panose="020B0700000000000000" pitchFamily="34" charset="-128"/>
              </a:rPr>
              <a:t>Drenthe</a:t>
            </a:r>
          </a:p>
          <a:p>
            <a:endParaRPr lang="nl-NL" sz="1400" dirty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r>
              <a:rPr lang="nl-NL" sz="1400" u="sng" dirty="0" smtClean="0">
                <a:solidFill>
                  <a:schemeClr val="bg1"/>
                </a:solidFill>
                <a:ea typeface="Yu Gothic UI Semibold" panose="020B0700000000000000" pitchFamily="34" charset="-128"/>
              </a:rPr>
              <a:t>Innovators en producent</a:t>
            </a:r>
          </a:p>
          <a:p>
            <a:r>
              <a:rPr lang="nl-NL" sz="1400" dirty="0" smtClean="0">
                <a:solidFill>
                  <a:schemeClr val="bg1"/>
                </a:solidFill>
                <a:ea typeface="Yu Gothic UI Semibold" panose="020B0700000000000000" pitchFamily="34" charset="-128"/>
              </a:rPr>
              <a:t>primaire </a:t>
            </a:r>
            <a:r>
              <a:rPr lang="nl-NL" sz="1400" dirty="0">
                <a:solidFill>
                  <a:schemeClr val="bg1"/>
                </a:solidFill>
                <a:ea typeface="Yu Gothic UI Semibold" panose="020B0700000000000000" pitchFamily="34" charset="-128"/>
              </a:rPr>
              <a:t>industrie, verwerker, groothandel en zorgverlener.</a:t>
            </a:r>
          </a:p>
          <a:p>
            <a:endParaRPr lang="nl-NL" sz="1400" dirty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r>
              <a:rPr lang="nl-NL" sz="1400" u="sng" dirty="0" smtClean="0">
                <a:solidFill>
                  <a:schemeClr val="bg1"/>
                </a:solidFill>
                <a:ea typeface="Yu Gothic UI Semibold" panose="020B0700000000000000" pitchFamily="34" charset="-128"/>
              </a:rPr>
              <a:t>Distribiteurs</a:t>
            </a:r>
          </a:p>
          <a:p>
            <a:r>
              <a:rPr lang="nl-NL" sz="1400" dirty="0" smtClean="0">
                <a:solidFill>
                  <a:schemeClr val="bg1"/>
                </a:solidFill>
                <a:ea typeface="Yu Gothic UI Semibold" panose="020B0700000000000000" pitchFamily="34" charset="-128"/>
              </a:rPr>
              <a:t>Distrivers</a:t>
            </a:r>
          </a:p>
          <a:p>
            <a:r>
              <a:rPr lang="nl-NL" sz="1400" dirty="0" smtClean="0">
                <a:solidFill>
                  <a:schemeClr val="bg1"/>
                </a:solidFill>
                <a:ea typeface="Yu Gothic UI Semibold" panose="020B0700000000000000" pitchFamily="34" charset="-128"/>
              </a:rPr>
              <a:t>Interzorg en UMCG</a:t>
            </a:r>
            <a:endParaRPr lang="nl-NL" sz="1400" dirty="0" smtClean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endParaRPr lang="nl-NL" sz="1400" dirty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endParaRPr lang="nl-NL" sz="1400" b="1" dirty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7860149" y="4711451"/>
            <a:ext cx="419756" cy="432048"/>
          </a:xfrm>
          <a:prstGeom prst="rect">
            <a:avLst/>
          </a:prstGeom>
          <a:solidFill>
            <a:srgbClr val="70A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5"/>
          <p:cNvSpPr txBox="1">
            <a:spLocks/>
          </p:cNvSpPr>
          <p:nvPr/>
        </p:nvSpPr>
        <p:spPr>
          <a:xfrm>
            <a:off x="7860147" y="4748095"/>
            <a:ext cx="419755" cy="3587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400" dirty="0" smtClean="0">
                <a:solidFill>
                  <a:schemeClr val="bg1"/>
                </a:solidFill>
              </a:rPr>
              <a:t>6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8279904" y="4711451"/>
            <a:ext cx="432048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ijdelijke aanduiding voor tekst 5_"/>
          <p:cNvSpPr txBox="1">
            <a:spLocks/>
          </p:cNvSpPr>
          <p:nvPr/>
        </p:nvSpPr>
        <p:spPr>
          <a:xfrm>
            <a:off x="8279902" y="4748095"/>
            <a:ext cx="432050" cy="3587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400" dirty="0" smtClean="0">
                <a:solidFill>
                  <a:schemeClr val="bg1"/>
                </a:solidFill>
              </a:rPr>
              <a:t>11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0" name="Ovaal 9"/>
          <p:cNvSpPr/>
          <p:nvPr/>
        </p:nvSpPr>
        <p:spPr>
          <a:xfrm>
            <a:off x="-22310" y="-3411"/>
            <a:ext cx="771525" cy="771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35" y="-92546"/>
            <a:ext cx="964773" cy="94979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2739">
            <a:off x="-25751" y="4470915"/>
            <a:ext cx="771945" cy="6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595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432048" y="432048"/>
            <a:ext cx="8279904" cy="4279403"/>
          </a:xfrm>
          <a:prstGeom prst="rect">
            <a:avLst/>
          </a:prstGeom>
          <a:solidFill>
            <a:srgbClr val="70A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3419872" y="0"/>
            <a:ext cx="5724128" cy="5143500"/>
          </a:xfrm>
          <a:prstGeom prst="rect">
            <a:avLst/>
          </a:prstGeom>
          <a:solidFill>
            <a:srgbClr val="666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05"/>
          <a:stretch/>
        </p:blipFill>
        <p:spPr>
          <a:xfrm>
            <a:off x="3419872" y="0"/>
            <a:ext cx="5724128" cy="5143500"/>
          </a:xfrm>
          <a:prstGeom prst="rect">
            <a:avLst/>
          </a:prstGeom>
        </p:spPr>
      </p:pic>
      <p:sp>
        <p:nvSpPr>
          <p:cNvPr id="17" name="Rechthoek 16"/>
          <p:cNvSpPr/>
          <p:nvPr/>
        </p:nvSpPr>
        <p:spPr>
          <a:xfrm>
            <a:off x="7860149" y="4711451"/>
            <a:ext cx="419756" cy="432048"/>
          </a:xfrm>
          <a:prstGeom prst="rect">
            <a:avLst/>
          </a:prstGeom>
          <a:solidFill>
            <a:srgbClr val="70A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5"/>
          <p:cNvSpPr txBox="1">
            <a:spLocks/>
          </p:cNvSpPr>
          <p:nvPr/>
        </p:nvSpPr>
        <p:spPr>
          <a:xfrm>
            <a:off x="7860147" y="4748095"/>
            <a:ext cx="419755" cy="3587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400" dirty="0" smtClean="0">
                <a:solidFill>
                  <a:schemeClr val="bg1"/>
                </a:solidFill>
              </a:rPr>
              <a:t>7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8279904" y="4711451"/>
            <a:ext cx="432048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ijdelijke aanduiding voor tekst 5_"/>
          <p:cNvSpPr txBox="1">
            <a:spLocks/>
          </p:cNvSpPr>
          <p:nvPr/>
        </p:nvSpPr>
        <p:spPr>
          <a:xfrm>
            <a:off x="8279902" y="4748095"/>
            <a:ext cx="432050" cy="3587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400" dirty="0" smtClean="0">
                <a:solidFill>
                  <a:schemeClr val="bg1"/>
                </a:solidFill>
              </a:rPr>
              <a:t>11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504164" y="650497"/>
            <a:ext cx="28190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  <a:latin typeface="+mj-lt"/>
                <a:ea typeface="Yu Gothic UI Semibold" panose="020B0700000000000000" pitchFamily="34" charset="-128"/>
              </a:rPr>
              <a:t>MARKT</a:t>
            </a:r>
          </a:p>
          <a:p>
            <a:endParaRPr lang="nl-NL" sz="1400" b="1" dirty="0" smtClean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  <a:p>
            <a:r>
              <a:rPr lang="nl-NL" sz="1400" dirty="0" smtClean="0">
                <a:solidFill>
                  <a:schemeClr val="bg1"/>
                </a:solidFill>
                <a:latin typeface="+mj-lt"/>
                <a:ea typeface="Yu Gothic UI Semibold" panose="020B0700000000000000" pitchFamily="34" charset="-128"/>
              </a:rPr>
              <a:t>Zorgverleners kunnen actief aanbieden in maaltijdcyclus</a:t>
            </a:r>
            <a:endParaRPr lang="nl-NL" sz="1400" dirty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  <a:p>
            <a:endParaRPr lang="nl-NL" sz="1400" dirty="0" smtClean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  <a:p>
            <a:r>
              <a:rPr lang="nl-NL" sz="1400" dirty="0" smtClean="0">
                <a:solidFill>
                  <a:schemeClr val="bg1"/>
                </a:solidFill>
                <a:latin typeface="+mj-lt"/>
                <a:ea typeface="Yu Gothic UI Semibold" panose="020B0700000000000000" pitchFamily="34" charset="-128"/>
              </a:rPr>
              <a:t>Toepasbaar op alle soorten samengestelde vleesproducten </a:t>
            </a:r>
            <a:endParaRPr lang="nl-NL" sz="1400" dirty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  <a:p>
            <a:endParaRPr lang="nl-NL" sz="1400" dirty="0" smtClean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  <a:p>
            <a:r>
              <a:rPr lang="nl-NL" sz="1400" dirty="0" smtClean="0">
                <a:solidFill>
                  <a:schemeClr val="bg1"/>
                </a:solidFill>
                <a:latin typeface="+mj-lt"/>
                <a:ea typeface="Yu Gothic UI Semibold" panose="020B0700000000000000" pitchFamily="34" charset="-128"/>
              </a:rPr>
              <a:t>Door wisseloogst en toenemende vraag naar regionaal vlees eenvoudig op te schalen</a:t>
            </a:r>
            <a:endParaRPr lang="nl-NL" sz="1400" dirty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  <a:p>
            <a:endParaRPr lang="nl-NL" sz="1400" dirty="0" smtClean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  <a:p>
            <a:r>
              <a:rPr lang="nl-NL" sz="1400" dirty="0" smtClean="0">
                <a:solidFill>
                  <a:schemeClr val="bg1"/>
                </a:solidFill>
                <a:latin typeface="+mj-lt"/>
                <a:ea typeface="Yu Gothic UI Semibold" panose="020B0700000000000000" pitchFamily="34" charset="-128"/>
              </a:rPr>
              <a:t>Horeca te bereiken via Hanos in Nederland en België. Hanos is het moederbedrijf van </a:t>
            </a:r>
            <a:r>
              <a:rPr lang="nl-NL" sz="1400" dirty="0" err="1" smtClean="0">
                <a:solidFill>
                  <a:schemeClr val="bg1"/>
                </a:solidFill>
                <a:latin typeface="+mj-lt"/>
                <a:ea typeface="Yu Gothic UI Semibold" panose="020B0700000000000000" pitchFamily="34" charset="-128"/>
              </a:rPr>
              <a:t>Van</a:t>
            </a:r>
            <a:r>
              <a:rPr lang="nl-NL" sz="1400" dirty="0" smtClean="0">
                <a:solidFill>
                  <a:schemeClr val="bg1"/>
                </a:solidFill>
                <a:latin typeface="+mj-lt"/>
                <a:ea typeface="Yu Gothic UI Semibold" panose="020B0700000000000000" pitchFamily="34" charset="-128"/>
              </a:rPr>
              <a:t> der Zee en Distrivers</a:t>
            </a:r>
          </a:p>
          <a:p>
            <a:endParaRPr lang="nl-NL" sz="1400" b="1" dirty="0" smtClean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  <a:p>
            <a:endParaRPr lang="nl-NL" sz="1400" b="1" dirty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</p:txBody>
      </p:sp>
      <p:sp>
        <p:nvSpPr>
          <p:cNvPr id="10" name="Ovaal 9"/>
          <p:cNvSpPr/>
          <p:nvPr/>
        </p:nvSpPr>
        <p:spPr>
          <a:xfrm>
            <a:off x="-22310" y="-3411"/>
            <a:ext cx="771525" cy="771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35" y="-92546"/>
            <a:ext cx="964773" cy="94979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2739">
            <a:off x="-25751" y="4470915"/>
            <a:ext cx="771945" cy="6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154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432048" y="432048"/>
            <a:ext cx="8279904" cy="4279403"/>
          </a:xfrm>
          <a:prstGeom prst="rect">
            <a:avLst/>
          </a:prstGeom>
          <a:solidFill>
            <a:srgbClr val="70A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3419872" y="0"/>
            <a:ext cx="5724128" cy="5143500"/>
          </a:xfrm>
          <a:prstGeom prst="rect">
            <a:avLst/>
          </a:prstGeom>
          <a:solidFill>
            <a:srgbClr val="666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/>
          <p:cNvSpPr txBox="1"/>
          <p:nvPr/>
        </p:nvSpPr>
        <p:spPr>
          <a:xfrm>
            <a:off x="504164" y="650497"/>
            <a:ext cx="2819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  <a:latin typeface="+mj-lt"/>
                <a:ea typeface="Yu Gothic UI Semibold" panose="020B0700000000000000" pitchFamily="34" charset="-128"/>
              </a:rPr>
              <a:t>FASE</a:t>
            </a:r>
          </a:p>
          <a:p>
            <a:endParaRPr lang="nl-NL" sz="1400" b="1" dirty="0" smtClean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  <a:p>
            <a:r>
              <a:rPr lang="nl-NL" sz="1400" dirty="0" smtClean="0">
                <a:solidFill>
                  <a:schemeClr val="bg1"/>
                </a:solidFill>
                <a:ea typeface="Yu Gothic UI Semibold" panose="020B0700000000000000" pitchFamily="34" charset="-128"/>
              </a:rPr>
              <a:t>Product wordt verkocht in het personeelsrestaurant van het UMCG</a:t>
            </a:r>
            <a:endParaRPr lang="nl-NL" sz="1400" dirty="0" smtClean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endParaRPr lang="nl-NL" sz="1400" dirty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r>
              <a:rPr lang="nl-NL" sz="1400" dirty="0" smtClean="0">
                <a:solidFill>
                  <a:schemeClr val="bg1"/>
                </a:solidFill>
                <a:ea typeface="Yu Gothic UI Semibold" panose="020B0700000000000000" pitchFamily="34" charset="-128"/>
              </a:rPr>
              <a:t>Vanaf de zomer-menucyclus van Distrivers staat het product bij alle maaltijdklanten standaard op het menu </a:t>
            </a:r>
            <a:endParaRPr lang="nl-NL" sz="1400" dirty="0" smtClean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endParaRPr lang="nl-NL" sz="1400" dirty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r>
              <a:rPr lang="nl-NL" sz="1400" dirty="0" smtClean="0">
                <a:solidFill>
                  <a:schemeClr val="bg1"/>
                </a:solidFill>
                <a:ea typeface="Yu Gothic UI Semibold" panose="020B0700000000000000" pitchFamily="34" charset="-128"/>
              </a:rPr>
              <a:t>4 afleidingen (rund, hoh en gewicht)</a:t>
            </a:r>
            <a:endParaRPr lang="nl-NL" sz="1400" dirty="0" smtClean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endParaRPr lang="nl-NL" sz="1400" dirty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r>
              <a:rPr lang="nl-NL" sz="1400" dirty="0" smtClean="0">
                <a:solidFill>
                  <a:schemeClr val="bg1"/>
                </a:solidFill>
                <a:ea typeface="Yu Gothic UI Semibold" panose="020B0700000000000000" pitchFamily="34" charset="-128"/>
              </a:rPr>
              <a:t>De b</a:t>
            </a:r>
            <a:r>
              <a:rPr lang="nl-NL" sz="1400" dirty="0" smtClean="0">
                <a:solidFill>
                  <a:schemeClr val="bg1"/>
                </a:solidFill>
                <a:ea typeface="Yu Gothic UI Semibold" panose="020B0700000000000000" pitchFamily="34" charset="-128"/>
              </a:rPr>
              <a:t>akker van Distrivers Beukeveld uit Groningen </a:t>
            </a:r>
            <a:r>
              <a:rPr lang="nl-NL" sz="1400" dirty="0" smtClean="0">
                <a:solidFill>
                  <a:schemeClr val="bg1"/>
                </a:solidFill>
                <a:ea typeface="Yu Gothic UI Semibold" panose="020B0700000000000000" pitchFamily="34" charset="-128"/>
              </a:rPr>
              <a:t>heeft koek en cake gemaakt van 100% veldboonmeel</a:t>
            </a:r>
          </a:p>
          <a:p>
            <a:endParaRPr lang="nl-NL" sz="1400" dirty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r>
              <a:rPr lang="nl-NL" sz="1400" dirty="0" smtClean="0">
                <a:solidFill>
                  <a:schemeClr val="bg1"/>
                </a:solidFill>
                <a:ea typeface="Yu Gothic UI Semibold" panose="020B0700000000000000" pitchFamily="34" charset="-128"/>
              </a:rPr>
              <a:t>Interzorg maakt eiwitrijke hapjes als tussendoortje voor bewoner</a:t>
            </a:r>
            <a:endParaRPr lang="nl-NL" sz="1400" dirty="0" smtClean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endParaRPr lang="nl-NL" sz="1400" dirty="0" smtClean="0">
              <a:solidFill>
                <a:schemeClr val="bg1"/>
              </a:solidFill>
              <a:ea typeface="Yu Gothic UI Semibold" panose="020B0700000000000000" pitchFamily="34" charset="-128"/>
            </a:endParaRPr>
          </a:p>
          <a:p>
            <a:endParaRPr lang="nl-NL" b="1" dirty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" r="16938"/>
          <a:stretch/>
        </p:blipFill>
        <p:spPr>
          <a:xfrm>
            <a:off x="3419872" y="-3411"/>
            <a:ext cx="5724128" cy="5146912"/>
          </a:xfrm>
          <a:prstGeom prst="rect">
            <a:avLst/>
          </a:prstGeom>
        </p:spPr>
      </p:pic>
      <p:sp>
        <p:nvSpPr>
          <p:cNvPr id="17" name="Rechthoek 16"/>
          <p:cNvSpPr/>
          <p:nvPr/>
        </p:nvSpPr>
        <p:spPr>
          <a:xfrm>
            <a:off x="7860149" y="4711451"/>
            <a:ext cx="419756" cy="432048"/>
          </a:xfrm>
          <a:prstGeom prst="rect">
            <a:avLst/>
          </a:prstGeom>
          <a:solidFill>
            <a:srgbClr val="70A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5"/>
          <p:cNvSpPr txBox="1">
            <a:spLocks/>
          </p:cNvSpPr>
          <p:nvPr/>
        </p:nvSpPr>
        <p:spPr>
          <a:xfrm>
            <a:off x="7860147" y="4748095"/>
            <a:ext cx="419755" cy="3587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400" dirty="0" smtClean="0">
                <a:solidFill>
                  <a:schemeClr val="bg1"/>
                </a:solidFill>
              </a:rPr>
              <a:t>8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8279904" y="4711451"/>
            <a:ext cx="432048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ijdelijke aanduiding voor tekst 5_"/>
          <p:cNvSpPr txBox="1">
            <a:spLocks/>
          </p:cNvSpPr>
          <p:nvPr/>
        </p:nvSpPr>
        <p:spPr>
          <a:xfrm>
            <a:off x="8279902" y="4748095"/>
            <a:ext cx="432050" cy="3587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400" dirty="0" smtClean="0">
                <a:solidFill>
                  <a:schemeClr val="bg1"/>
                </a:solidFill>
              </a:rPr>
              <a:t>11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0" name="Ovaal 9"/>
          <p:cNvSpPr/>
          <p:nvPr/>
        </p:nvSpPr>
        <p:spPr>
          <a:xfrm>
            <a:off x="-22310" y="-3411"/>
            <a:ext cx="771525" cy="771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35" y="-92546"/>
            <a:ext cx="964773" cy="94979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2739">
            <a:off x="-25751" y="4470915"/>
            <a:ext cx="771945" cy="6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041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432048" y="432048"/>
            <a:ext cx="8279904" cy="4279403"/>
          </a:xfrm>
          <a:prstGeom prst="rect">
            <a:avLst/>
          </a:prstGeom>
          <a:solidFill>
            <a:srgbClr val="70A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3419872" y="0"/>
            <a:ext cx="5724128" cy="5143500"/>
          </a:xfrm>
          <a:prstGeom prst="rect">
            <a:avLst/>
          </a:prstGeom>
          <a:solidFill>
            <a:srgbClr val="666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8" r="15191"/>
          <a:stretch/>
        </p:blipFill>
        <p:spPr>
          <a:xfrm>
            <a:off x="3419684" y="0"/>
            <a:ext cx="5724315" cy="5143500"/>
          </a:xfrm>
          <a:prstGeom prst="rect">
            <a:avLst/>
          </a:prstGeom>
        </p:spPr>
      </p:pic>
      <p:sp>
        <p:nvSpPr>
          <p:cNvPr id="17" name="Rechthoek 16"/>
          <p:cNvSpPr/>
          <p:nvPr/>
        </p:nvSpPr>
        <p:spPr>
          <a:xfrm>
            <a:off x="7860149" y="4711451"/>
            <a:ext cx="419756" cy="432048"/>
          </a:xfrm>
          <a:prstGeom prst="rect">
            <a:avLst/>
          </a:prstGeom>
          <a:solidFill>
            <a:srgbClr val="70A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/>
          <p:cNvSpPr txBox="1"/>
          <p:nvPr/>
        </p:nvSpPr>
        <p:spPr>
          <a:xfrm>
            <a:off x="504164" y="650497"/>
            <a:ext cx="291551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  <a:latin typeface="+mj-lt"/>
                <a:ea typeface="Yu Gothic UI Semibold" panose="020B0700000000000000" pitchFamily="34" charset="-128"/>
              </a:rPr>
              <a:t>MAATSCHAPPELIJKE</a:t>
            </a:r>
          </a:p>
          <a:p>
            <a:pPr algn="ctr"/>
            <a:r>
              <a:rPr lang="nl-NL" b="1" dirty="0" smtClean="0">
                <a:solidFill>
                  <a:schemeClr val="bg1"/>
                </a:solidFill>
                <a:latin typeface="+mj-lt"/>
                <a:ea typeface="Yu Gothic UI Semibold" panose="020B0700000000000000" pitchFamily="34" charset="-128"/>
              </a:rPr>
              <a:t>VERBONDENHEID</a:t>
            </a:r>
            <a:endParaRPr lang="nl-NL" b="1" dirty="0" smtClean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  <a:p>
            <a:endParaRPr lang="nl-NL" b="1" dirty="0" smtClean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  <a:p>
            <a:endParaRPr lang="nl-NL" b="1" dirty="0" smtClean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  <a:p>
            <a:endParaRPr lang="nl-NL" b="1" dirty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  <a:p>
            <a:pPr algn="ctr"/>
            <a:r>
              <a:rPr lang="nl-NL" sz="5400" b="1" dirty="0" smtClean="0">
                <a:solidFill>
                  <a:schemeClr val="bg1"/>
                </a:solidFill>
                <a:latin typeface="+mj-lt"/>
                <a:ea typeface="Yu Gothic UI Semibold" panose="020B0700000000000000" pitchFamily="34" charset="-128"/>
              </a:rPr>
              <a:t>100%</a:t>
            </a:r>
          </a:p>
          <a:p>
            <a:pPr algn="ctr"/>
            <a:r>
              <a:rPr lang="nl-NL" sz="2800" b="1" dirty="0" smtClean="0">
                <a:solidFill>
                  <a:schemeClr val="bg1"/>
                </a:solidFill>
                <a:latin typeface="+mj-lt"/>
                <a:ea typeface="Yu Gothic UI Semibold" panose="020B0700000000000000" pitchFamily="34" charset="-128"/>
              </a:rPr>
              <a:t>uit </a:t>
            </a:r>
            <a:r>
              <a:rPr lang="nl-NL" sz="2800" b="1" dirty="0" smtClean="0">
                <a:solidFill>
                  <a:schemeClr val="bg1"/>
                </a:solidFill>
                <a:latin typeface="+mj-lt"/>
                <a:ea typeface="Yu Gothic UI Semibold" panose="020B0700000000000000" pitchFamily="34" charset="-128"/>
              </a:rPr>
              <a:t>de regio</a:t>
            </a:r>
          </a:p>
          <a:p>
            <a:endParaRPr lang="nl-NL" b="1" dirty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  <a:p>
            <a:endParaRPr lang="nl-NL" b="1" dirty="0">
              <a:solidFill>
                <a:schemeClr val="bg1"/>
              </a:solidFill>
              <a:latin typeface="+mj-lt"/>
              <a:ea typeface="Yu Gothic UI Semibold" panose="020B0700000000000000" pitchFamily="34" charset="-128"/>
            </a:endParaRPr>
          </a:p>
        </p:txBody>
      </p:sp>
      <p:sp>
        <p:nvSpPr>
          <p:cNvPr id="18" name="Tijdelijke aanduiding voor tekst 5"/>
          <p:cNvSpPr txBox="1">
            <a:spLocks/>
          </p:cNvSpPr>
          <p:nvPr/>
        </p:nvSpPr>
        <p:spPr>
          <a:xfrm>
            <a:off x="7860147" y="4748095"/>
            <a:ext cx="419755" cy="3587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400" dirty="0" smtClean="0">
                <a:solidFill>
                  <a:schemeClr val="bg1"/>
                </a:solidFill>
              </a:rPr>
              <a:t>9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8279904" y="4711451"/>
            <a:ext cx="432048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ijdelijke aanduiding voor tekst 5_"/>
          <p:cNvSpPr txBox="1">
            <a:spLocks/>
          </p:cNvSpPr>
          <p:nvPr/>
        </p:nvSpPr>
        <p:spPr>
          <a:xfrm>
            <a:off x="8279902" y="4748095"/>
            <a:ext cx="432050" cy="3587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400" dirty="0" smtClean="0">
                <a:solidFill>
                  <a:schemeClr val="bg1"/>
                </a:solidFill>
              </a:rPr>
              <a:t>11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0" name="Ovaal 9"/>
          <p:cNvSpPr/>
          <p:nvPr/>
        </p:nvSpPr>
        <p:spPr>
          <a:xfrm>
            <a:off x="-22310" y="-3411"/>
            <a:ext cx="771525" cy="7715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35" y="-92546"/>
            <a:ext cx="964773" cy="94979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2739">
            <a:off x="-25751" y="4470915"/>
            <a:ext cx="771945" cy="6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228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11742</TotalTime>
  <Words>412</Words>
  <Application>Microsoft Office PowerPoint</Application>
  <PresentationFormat>Diavoorstelling (16:9)</PresentationFormat>
  <Paragraphs>167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Yu Gothic UI Semibold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Kimberly van Slochteren</dc:creator>
  <cp:lastModifiedBy>Arend Jan Pothof</cp:lastModifiedBy>
  <cp:revision>397</cp:revision>
  <cp:lastPrinted>2019-04-29T10:04:15Z</cp:lastPrinted>
  <dcterms:created xsi:type="dcterms:W3CDTF">2016-10-27T11:08:17Z</dcterms:created>
  <dcterms:modified xsi:type="dcterms:W3CDTF">2019-06-06T18:58:49Z</dcterms:modified>
</cp:coreProperties>
</file>